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3" r:id="rId1"/>
  </p:sldMasterIdLst>
  <p:sldIdLst>
    <p:sldId id="316" r:id="rId2"/>
    <p:sldId id="317" r:id="rId3"/>
    <p:sldId id="318" r:id="rId4"/>
    <p:sldId id="328" r:id="rId5"/>
    <p:sldId id="322" r:id="rId6"/>
    <p:sldId id="325" r:id="rId7"/>
    <p:sldId id="323" r:id="rId8"/>
    <p:sldId id="327" r:id="rId9"/>
    <p:sldId id="326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C7DC134-AC50-4578-BAB7-2D27C4195BB9}">
          <p14:sldIdLst>
            <p14:sldId id="316"/>
            <p14:sldId id="317"/>
            <p14:sldId id="318"/>
            <p14:sldId id="328"/>
            <p14:sldId id="322"/>
            <p14:sldId id="325"/>
            <p14:sldId id="323"/>
            <p14:sldId id="327"/>
            <p14:sldId id="32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2016" initials="2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/>
  </p:normalViewPr>
  <p:slideViewPr>
    <p:cSldViewPr>
      <p:cViewPr>
        <p:scale>
          <a:sx n="118" d="100"/>
          <a:sy n="118" d="100"/>
        </p:scale>
        <p:origin x="-143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531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312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744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113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78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2485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1821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81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1547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80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28851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277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9765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3298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41877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59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800B4-3EE2-4BE4-B373-6AE1B8B66E40}" type="datetimeFigureOut">
              <a:rPr lang="ru-RU" smtClean="0"/>
              <a:t>14.02.2023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26C9616-2092-4703-A903-10AB5BB0B6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140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F44161-42BD-B2BE-E994-BC7A00244F68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BCDD6EE-23DA-BA85-36EE-574783DF4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66724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символы</a:t>
            </a:r>
          </a:p>
          <a:p>
            <a:pPr marL="0" indent="0" algn="ctr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России»</a:t>
            </a:r>
          </a:p>
          <a:p>
            <a:pPr marL="0" indent="0" algn="ctr">
              <a:buNone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Санкт-Петербург</a:t>
            </a:r>
          </a:p>
        </p:txBody>
      </p:sp>
    </p:spTree>
    <p:extLst>
      <p:ext uri="{BB962C8B-B14F-4D97-AF65-F5344CB8AC3E}">
        <p14:creationId xmlns:p14="http://schemas.microsoft.com/office/powerpoint/2010/main" val="396945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E337EF7-84D1-8E25-6380-FD887DE78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4"/>
            <a:ext cx="7886700" cy="4715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</a:t>
            </a:r>
            <a:br>
              <a:rPr lang="ru-RU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9526B1A-EE8D-ACDF-C6FB-8B4E893E4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3907631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sz="3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познакомить с главными символами России </a:t>
            </a:r>
            <a:r>
              <a:rPr lang="ru-RU" sz="2800" b="0" i="1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(гимн, флаг, герб)</a:t>
            </a:r>
            <a:r>
              <a:rPr lang="ru-RU" sz="28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-помочь детям понять, осмыслить символы, их происхождение, значение, образы, функции;</a:t>
            </a:r>
          </a:p>
          <a:p>
            <a:pPr marL="0" indent="0" algn="just">
              <a:buNone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-закрепить и обобщить знания детей о государственных символах России – флаге, гимне, гербе; и их отличительных особенностях;</a:t>
            </a:r>
          </a:p>
          <a:p>
            <a:pPr marL="0" indent="0" algn="just">
              <a:buNone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-развить познавательную активность, интерес к истории государства;</a:t>
            </a:r>
          </a:p>
          <a:p>
            <a:pPr marL="0" indent="0" algn="just">
              <a:buNone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-воспитать у детей уважение к могуществу Российской державы, Государственным символам, любовь к Родине, чувство гордости за свою страну;</a:t>
            </a:r>
          </a:p>
          <a:p>
            <a:pPr marL="0" indent="0" algn="just">
              <a:buNone/>
            </a:pPr>
            <a:r>
              <a:rPr lang="ru-RU" sz="2800" b="0" i="0" dirty="0">
                <a:solidFill>
                  <a:srgbClr val="000000"/>
                </a:solidFill>
                <a:effectLst/>
                <a:latin typeface="Georgia" panose="02040502050405020303" pitchFamily="18" charset="0"/>
              </a:rPr>
              <a:t>-ориентировать родителей воспитанников на патриотическое воспитание детей в семье.</a:t>
            </a: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985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>
        <p:sndAc>
          <p:endSnd/>
        </p:sndAc>
      </p:transition>
    </mc:Choice>
    <mc:Fallback xmlns="">
      <p:transition>
        <p:sndAc>
          <p:endSnd/>
        </p:sndAc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AF1148B-DDDA-E5A8-1104-497DB629F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</a:t>
            </a:r>
            <a:r>
              <a:rPr lang="ru-RU" sz="3600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символика Российской федерации: герб, флаг, гимн</a:t>
            </a:r>
            <a: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/>
            </a:r>
            <a:br>
              <a:rPr lang="ru-RU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EA5B919-81C5-BA4C-E40C-6AB37DDB8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726165" y="1225723"/>
            <a:ext cx="13436085" cy="6579132"/>
          </a:xfrm>
        </p:spPr>
        <p:txBody>
          <a:bodyPr/>
          <a:lstStyle/>
          <a:p>
            <a:pPr marL="0" indent="0">
              <a:buNone/>
            </a:pPr>
            <a:endParaRPr lang="ru-RU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6FBACC73-B10E-B35E-6128-680F50EF9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25723"/>
            <a:ext cx="7344816" cy="5083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4341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08ED91-9CC0-35BC-A4C2-6298816EA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флаг Российской Федерации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xmlns="" id="{6F8D7265-709C-BFA3-9E73-2C8F134344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92" y="2060848"/>
            <a:ext cx="6721088" cy="4187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7663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AD7D818-2DF6-B7C1-8567-1FBE3A7E6F46}"/>
              </a:ext>
            </a:extLst>
          </p:cNvPr>
          <p:cNvSpPr txBox="1"/>
          <p:nvPr/>
        </p:nvSpPr>
        <p:spPr>
          <a:xfrm>
            <a:off x="1979712" y="404664"/>
            <a:ext cx="48782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герб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xmlns="" id="{25F819EA-DFAF-EDAB-B5D8-51EA14C3D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3" y="1026603"/>
            <a:ext cx="3384377" cy="3339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7E78525-8BAF-1D09-B3CB-FA87A38FD594}"/>
              </a:ext>
            </a:extLst>
          </p:cNvPr>
          <p:cNvSpPr txBox="1"/>
          <p:nvPr/>
        </p:nvSpPr>
        <p:spPr>
          <a:xfrm rot="10800000" flipV="1">
            <a:off x="755576" y="4631068"/>
            <a:ext cx="80648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0" i="0" dirty="0">
                <a:effectLst/>
                <a:latin typeface="Roboto" panose="02000000000000000000" pitchFamily="2" charset="0"/>
              </a:rPr>
              <a:t>Герб – это эмблема, созданная в соответствии с требованиями геральдики, которая служит отличительным знаком для семьи, рода, династии, города или целой страны. На гербе российского государства отражается его история и культура.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4755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2AC3380-31D9-3489-8718-12AFEE8454DC}"/>
              </a:ext>
            </a:extLst>
          </p:cNvPr>
          <p:cNvSpPr txBox="1"/>
          <p:nvPr/>
        </p:nvSpPr>
        <p:spPr>
          <a:xfrm>
            <a:off x="827584" y="260648"/>
            <a:ext cx="7821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 гимн Российской Федерации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22B4404-1B36-16A3-8A4F-2AC175173B5A}"/>
              </a:ext>
            </a:extLst>
          </p:cNvPr>
          <p:cNvSpPr txBox="1"/>
          <p:nvPr/>
        </p:nvSpPr>
        <p:spPr>
          <a:xfrm>
            <a:off x="1403649" y="1196752"/>
            <a:ext cx="288032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— священная наша держава,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Россия — любимая наша страна.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Могучая воля, великая слава —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Твоё достоянье на все времена!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Славься, Отечество наше свободное,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Братских народов союз вековой,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Предками данная мудрость народная!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Славься, страна! Мы гордимся тобой!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 южных морей до полярного края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Раскинулись наши леса и поля.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Одна ты на свете! Одна ты такая —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Хранимая Богом родная земля!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Славься, Отечество наше свободное,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Братских народов союз вековой,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Предками данная мудрость народная!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Славься, страна! Мы гордимся тобой!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Широкий простор для мечты и для жизни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Грядущие нам открывают года.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Нам силу даёт наша верность Отчизне.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Так было, так есть и так будет всегда!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0" i="0" dirty="0">
              <a:solidFill>
                <a:srgbClr val="333333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Славься, Отечество наше свободное,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Братских народов союз вековой,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Предками данная мудрость народная!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0" i="0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Славься, страна! Мы гордимся тобой!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xmlns="" id="{74B38F6C-AA1D-08B3-62A0-653530960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9" y="1412776"/>
            <a:ext cx="4365219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6442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04387FF-DA4B-6EAC-1830-5DB7C65AA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 Российской Федерации</a:t>
            </a:r>
            <a:br>
              <a:rPr lang="ru-RU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Владимир Владимирович Путин</a:t>
            </a:r>
            <a:r>
              <a:rPr lang="ru-RU" b="0" i="0" dirty="0">
                <a:solidFill>
                  <a:srgbClr val="000000"/>
                </a:solidFill>
                <a:effectLst/>
                <a:latin typeface="Linux Libertine"/>
              </a:rPr>
              <a:t/>
            </a:r>
            <a:br>
              <a:rPr lang="ru-RU" b="0" i="0" dirty="0">
                <a:solidFill>
                  <a:srgbClr val="000000"/>
                </a:solidFill>
                <a:effectLst/>
                <a:latin typeface="Linux Libertine"/>
              </a:rPr>
            </a:br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999BD7FC-8F81-38E8-609D-92083DDD1B6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690689"/>
            <a:ext cx="3816424" cy="480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4374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13C1D9-17CF-9806-9BC7-14469F351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Москва</a:t>
            </a:r>
            <a:r>
              <a:rPr lang="ru-RU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— </a:t>
            </a:r>
            <a:r>
              <a:rPr lang="ru-RU" sz="3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столица</a:t>
            </a:r>
            <a:r>
              <a:rPr lang="ru-RU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6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ru-RU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ru-RU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город федерального значения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xmlns="" id="{70339E12-C3F3-8EBF-FE26-EF465479C99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2132857"/>
            <a:ext cx="5978625" cy="411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852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86D7BBF-45D5-4214-2C8F-D53A7070FF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838E06B-2D7C-87DA-75C8-361740798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F9D65D2-0630-2C7A-0278-04B9BBC4F0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27441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1350</TotalTime>
  <Words>83</Words>
  <Application>Microsoft Office PowerPoint</Application>
  <PresentationFormat>Экран (4:3)</PresentationFormat>
  <Paragraphs>30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Аспект</vt:lpstr>
      <vt:lpstr>Презентация PowerPoint</vt:lpstr>
      <vt:lpstr>Цели и задачи </vt:lpstr>
      <vt:lpstr>Государственная символика Российской федерации: герб, флаг, гимн </vt:lpstr>
      <vt:lpstr>Государственный флаг Российской Федерации</vt:lpstr>
      <vt:lpstr>Презентация PowerPoint</vt:lpstr>
      <vt:lpstr>Презентация PowerPoint</vt:lpstr>
      <vt:lpstr>Президент Российской Федерации Владимир Владимирович Путин </vt:lpstr>
      <vt:lpstr>Москва — столица России, город федерального значения 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Oleg</dc:creator>
  <cp:lastModifiedBy>Наталья</cp:lastModifiedBy>
  <cp:revision>67</cp:revision>
  <dcterms:created xsi:type="dcterms:W3CDTF">2016-06-12T14:29:18Z</dcterms:created>
  <dcterms:modified xsi:type="dcterms:W3CDTF">2023-02-14T06:31:48Z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3644783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